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4" r:id="rId7"/>
    <p:sldId id="268" r:id="rId8"/>
    <p:sldId id="262" r:id="rId9"/>
    <p:sldId id="263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09" autoAdjust="0"/>
  </p:normalViewPr>
  <p:slideViewPr>
    <p:cSldViewPr>
      <p:cViewPr>
        <p:scale>
          <a:sx n="152" d="100"/>
          <a:sy n="152" d="100"/>
        </p:scale>
        <p:origin x="152" y="1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4D634-32CC-4DC3-BFCA-43DFCA11A198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73DBB-7684-47AB-A2FA-834CC57D41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57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$250K home = $225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73DBB-7684-47AB-A2FA-834CC57D41F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1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73DBB-7684-47AB-A2FA-834CC57D41F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154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A=all town</a:t>
            </a:r>
          </a:p>
          <a:p>
            <a:r>
              <a:rPr lang="en-US" dirty="0" smtClean="0"/>
              <a:t>B=</a:t>
            </a:r>
            <a:r>
              <a:rPr lang="en-US" baseline="0" dirty="0" smtClean="0"/>
              <a:t> Outside village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73DBB-7684-47AB-A2FA-834CC57D41F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538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Town of Tuxedo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2015 Budget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76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Looking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Board needs to work with our neighboring communities to identify opportunities for sharing services.</a:t>
            </a:r>
          </a:p>
          <a:p>
            <a:r>
              <a:rPr lang="en-US" dirty="0" smtClean="0"/>
              <a:t>Town Supervisor has had conversations with the County regarding shared services.</a:t>
            </a:r>
          </a:p>
          <a:p>
            <a:r>
              <a:rPr lang="en-US" dirty="0" smtClean="0"/>
              <a:t>Board is currently working on securing grant monies for shared service opportunities..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50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Page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66980" y="1600198"/>
          <a:ext cx="6810039" cy="45259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1271"/>
                <a:gridCol w="256414"/>
                <a:gridCol w="196081"/>
                <a:gridCol w="580701"/>
                <a:gridCol w="580701"/>
                <a:gridCol w="580701"/>
                <a:gridCol w="610867"/>
                <a:gridCol w="580701"/>
                <a:gridCol w="648575"/>
                <a:gridCol w="603326"/>
                <a:gridCol w="580701"/>
              </a:tblGrid>
              <a:tr h="132585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TOWN OF TUXEDO, NEW YORK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2585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PRELIMINARY BUDGET SUMMARY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2015</a:t>
                      </a:r>
                      <a:endParaRPr lang="en-US" sz="800" b="0" i="0" u="none" strike="noStrike">
                        <a:effectLst/>
                        <a:latin typeface="Arial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 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PRELIM-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ACTUAL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MODIFIED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ACTUAL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TENTATIVE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 INARY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CHANGE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%CHANGE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FULL YR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Y-T-D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BUDGET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 BUDGET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ADOPTED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FROM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FROM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2013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2014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2014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2015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2015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2015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2014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2014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Appropriations</a:t>
                      </a:r>
                      <a:endParaRPr lang="en-US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General Fund Townwide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3,111,446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2,905,282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1,662,458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3,059,976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3,054,045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148,763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5.12%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General Fund-Town Outside Village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2,825,867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2,968,289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1,942,465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3,386,821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3,259,611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291,322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9.81%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Highway Fund - Townwide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DA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1,017,674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1,247,568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927,349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1,461,273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1,220,223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(27,345)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-2.19%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Highway Fund-Town Outside Village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DB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429,213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375,528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179,402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580,574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334,759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(40,769)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-10.86%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Joint Fire District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SF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822,945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857,475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857,475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857,475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857,475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0.00%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Tuxedo Library District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479,034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487,666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487,666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487,666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501,931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14,265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2.93%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Tuxedo Refuse District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SR1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197,331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197,901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49,380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197,901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197,901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0.00%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Tuxedo Refuse District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SR2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100,000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100,000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Sewer District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SS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326,511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365,125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204,799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290,006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336,757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(28,368)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-7.77%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Sterling Mine Estate DD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SD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12,496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11,986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11,535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11,535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451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3.76%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861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Total Appropriations</a:t>
                      </a:r>
                      <a:endParaRPr lang="en-US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9,222,517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9,516,820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6,310,994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10,433,227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9,774,237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358,319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3.77%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8611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Revenues</a:t>
                      </a:r>
                      <a:endParaRPr lang="en-US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General Fund Townwide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2,568,625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2,645,282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2,107,671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3,059,976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2,956,045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310,763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11.75%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General Fund-Town Outside Village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2,428,755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2,713,378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2,311,792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3,386,821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2,989,611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276,233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10.18%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Highway Fund - Townwide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DA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1,020,162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985,625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935,638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1,461,273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1,035,223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49,598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5.03%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Highway Fund-Town Outside Village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DB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523,763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204,028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161,869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580,574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209,759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5,731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2.81%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Joint Fire District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SF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822,945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857,475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857,475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857,475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857,475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7,700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34.53%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Tuxedo Library District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479,034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487,666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487,666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487,666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501,931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14,265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2.93%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Tuxedo Refuse District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SR1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196,091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198,901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197,907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197,901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197,901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(1,000)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-0.50%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Tuxedo Refuse District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SR2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100,000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100,025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100,004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100,000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(100,025)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(1)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Sewer District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SS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322,471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338,625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336,329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290,006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336,757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(1,868)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-0.55%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25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Sterling Mine Estate DD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SD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6,846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12,036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11,936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11,535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11,535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501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4.16%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  <a:tr h="13861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Total Revenues</a:t>
                      </a:r>
                      <a:endParaRPr lang="en-US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8,468,692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8,543,041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7,508,287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10,433,227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9,096,237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561,898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6.58%</a:t>
                      </a:r>
                      <a:endParaRPr lang="en-US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27" marR="6027" marT="602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915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Rate Schedule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199" y="2240864"/>
          <a:ext cx="8229602" cy="32446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5276"/>
                <a:gridCol w="278969"/>
                <a:gridCol w="139485"/>
                <a:gridCol w="622317"/>
                <a:gridCol w="622317"/>
                <a:gridCol w="622317"/>
                <a:gridCol w="622317"/>
                <a:gridCol w="869097"/>
                <a:gridCol w="751072"/>
                <a:gridCol w="622317"/>
                <a:gridCol w="869097"/>
                <a:gridCol w="515021"/>
              </a:tblGrid>
              <a:tr h="14163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2015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4163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Implied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2014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4163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Estimate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Less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Less Fund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Amt to be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Taxable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Tax Rate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Tax Rate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% change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25751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Appropri.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Estimated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Balance &amp;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Raised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Assessed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$$ per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$$ per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From Cur-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4163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2015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Revenues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Appr Reser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By Tax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Value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Thousand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Thousand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rent Year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416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Village Rate</a:t>
                      </a:r>
                      <a:endParaRPr lang="en-US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416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General Fund Townwide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3,054,045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1,927,950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98,000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1,028,095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176,110,575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5.83777944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9.3640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-37.66%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416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Highway-Townwide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DA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1,220,223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50,000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185,000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985,223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176,110,575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5.59434449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5.1277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9.10%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4163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4,274,268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1,977,950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283,000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2,013,318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176,110,575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11.43212393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14.4917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-21.11%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416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Town Rate</a:t>
                      </a:r>
                      <a:endParaRPr lang="en-US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416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General Fund-Town Outside Village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3,259,611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482,500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270,000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2,507,111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102,809,432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24.38600348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17.3067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40.90%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416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Highway Fund-Town Outside Village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DB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334,759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52,500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125,000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157,259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102,809,432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1.52961204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1.5179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0.77%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4806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3,594,370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535,000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395,000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2,664,370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102,809,432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25.91561552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18.8246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37.67%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4806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Special Districts:</a:t>
                      </a:r>
                      <a:endParaRPr lang="en-US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416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Joint Fire District (A)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SF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857,475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30,000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827,475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110,084,861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7.516701138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4.3622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72.31%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416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Tuxedo Library District (B)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501,931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501,931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109,362,710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4.589599142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2.5863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77.46%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416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Tuxedo Refuse District  (Homes IWS)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SR2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197,901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1,000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196,901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1,100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1.1290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0.00%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416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Tuxedo Refuse District 2 (Leaf P/U)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SR1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0.0000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0.00%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416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Sewer District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SS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336,757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43,870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292,887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11,899,075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24.61426426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24.6099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0.02%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416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Sterling Mine Estate DD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SD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11,535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50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11,485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    23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499347.8261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4806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1,905,599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74,920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-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1,830,679 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  <a:tr h="135193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438" marR="6438" marT="643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534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Projected fund balance used for 2014 budget was $948K</a:t>
            </a:r>
          </a:p>
          <a:p>
            <a:r>
              <a:rPr lang="en-US" dirty="0" smtClean="0"/>
              <a:t>Revenues fell short of projections</a:t>
            </a:r>
          </a:p>
          <a:p>
            <a:r>
              <a:rPr lang="en-US" dirty="0" smtClean="0"/>
              <a:t>Expenses exceeded </a:t>
            </a:r>
            <a:r>
              <a:rPr lang="en-US" dirty="0" smtClean="0"/>
              <a:t>projections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29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Actual trends were used to accurately forecast expenses and revenues</a:t>
            </a:r>
          </a:p>
          <a:p>
            <a:r>
              <a:rPr lang="en-US" dirty="0" smtClean="0"/>
              <a:t>Department Heads participated in the budget process and have ownership of the deliverables for 2015</a:t>
            </a:r>
          </a:p>
          <a:p>
            <a:r>
              <a:rPr lang="en-US" dirty="0" smtClean="0"/>
              <a:t>New reporting tools will be utilized and outsourcing payroll will provide managers the necessary tools to manage their budgets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779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Planning Miss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$1.7M swing between projected starting  fund balance and actual fund balance</a:t>
            </a:r>
          </a:p>
          <a:p>
            <a:r>
              <a:rPr lang="en-US" dirty="0" smtClean="0"/>
              <a:t>Moody’s downgraded the town of Tuxedo twice in 2014 resulting in a higher cost of borrowing money to purchase Quarry Field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58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Infrastructure is suffering as all projects have been put on hold indefinitely</a:t>
            </a:r>
          </a:p>
          <a:p>
            <a:r>
              <a:rPr lang="en-US" dirty="0" smtClean="0"/>
              <a:t>Our highway equipment is aging.  Used equipment that was purchased is causing maintenance costs to rise</a:t>
            </a:r>
          </a:p>
          <a:p>
            <a:r>
              <a:rPr lang="en-US" dirty="0" smtClean="0"/>
              <a:t>Our police fleet is aging.  Cars have over 100K miles.</a:t>
            </a:r>
          </a:p>
          <a:p>
            <a:r>
              <a:rPr lang="en-US" dirty="0" smtClean="0"/>
              <a:t>Buildings are in need of repair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967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2014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2014 audit by the State Comptroller’s office directed the Town to move court revenue into the same fund as the court expenses.  (The “A” fund)</a:t>
            </a:r>
          </a:p>
          <a:p>
            <a:r>
              <a:rPr lang="en-US" dirty="0" smtClean="0"/>
              <a:t>The Village tax rate will be reduced</a:t>
            </a:r>
          </a:p>
          <a:p>
            <a:r>
              <a:rPr lang="en-US" dirty="0" smtClean="0"/>
              <a:t>The Town tax rate will increase</a:t>
            </a:r>
          </a:p>
          <a:p>
            <a:r>
              <a:rPr lang="en-US" dirty="0" smtClean="0"/>
              <a:t>Town-$9 per $10,000 of market value increase</a:t>
            </a:r>
          </a:p>
          <a:p>
            <a:r>
              <a:rPr lang="en-US" dirty="0" smtClean="0"/>
              <a:t>Village-$6 </a:t>
            </a:r>
            <a:r>
              <a:rPr lang="en-US" dirty="0"/>
              <a:t>per $10,000 of market </a:t>
            </a:r>
            <a:r>
              <a:rPr lang="en-US" dirty="0" smtClean="0"/>
              <a:t>value decrease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979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Implication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1" y="2147222"/>
          <a:ext cx="8229597" cy="3431918"/>
        </p:xfrm>
        <a:graphic>
          <a:graphicData uri="http://schemas.openxmlformats.org/drawingml/2006/table">
            <a:tbl>
              <a:tblPr/>
              <a:tblGrid>
                <a:gridCol w="560313"/>
                <a:gridCol w="560313"/>
                <a:gridCol w="560313"/>
                <a:gridCol w="560313"/>
                <a:gridCol w="560313"/>
                <a:gridCol w="560313"/>
                <a:gridCol w="560313"/>
                <a:gridCol w="560313"/>
                <a:gridCol w="560313"/>
                <a:gridCol w="560313"/>
                <a:gridCol w="945528"/>
                <a:gridCol w="560313"/>
                <a:gridCol w="560313"/>
                <a:gridCol w="560313"/>
              </a:tblGrid>
              <a:tr h="245137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137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Tax Rate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Tax Rate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Percentage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137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INC/- DEC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137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137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Village only Tax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14.55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11.15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-0.23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137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13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Townwide Including Village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14.55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11.15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-0.23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137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13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 Town Excluding Village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17.43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25.91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0.49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137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137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137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TAX INCREASE PART TOWN PER 10,000 MARKET VALUE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9.00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13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137">
                <a:tc gridSpan="10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TAX DECREASE ON VILLAGE ONLY TAX PER 10,000 MARKET VALUE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-6.00</a:t>
                      </a: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794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 Success’s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After starting out the year with a deficiency balance we will carry a positive fund balance into 2015.  This is due to the $1.5M payment received as part of the host community agreement.</a:t>
            </a:r>
          </a:p>
          <a:p>
            <a:r>
              <a:rPr lang="en-US" dirty="0" smtClean="0"/>
              <a:t>Controls and security are being put in place to protect the town’s assets and limit risk.</a:t>
            </a:r>
          </a:p>
          <a:p>
            <a:r>
              <a:rPr lang="en-US" dirty="0" smtClean="0"/>
              <a:t>Policies and procedures are being introduced as our action plan for the State audit.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219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Total Levy increase of 1.03%</a:t>
            </a:r>
          </a:p>
          <a:p>
            <a:r>
              <a:rPr lang="en-US" dirty="0" smtClean="0"/>
              <a:t>Town increase</a:t>
            </a:r>
          </a:p>
          <a:p>
            <a:r>
              <a:rPr lang="en-US" dirty="0" smtClean="0"/>
              <a:t>Village decrease</a:t>
            </a:r>
          </a:p>
          <a:p>
            <a:r>
              <a:rPr lang="en-US" dirty="0" smtClean="0"/>
              <a:t>We are negotiating a one time payment of $750K from Related</a:t>
            </a:r>
          </a:p>
          <a:p>
            <a:r>
              <a:rPr lang="en-US" dirty="0" smtClean="0"/>
              <a:t>The Board will continue to work on ways to reduce expenses and increase revenues</a:t>
            </a:r>
          </a:p>
          <a:p>
            <a:r>
              <a:rPr lang="en-US" b="1" dirty="0" smtClean="0"/>
              <a:t>Residents will receive a rebate check from the State for the Town staying below the tax cap</a:t>
            </a:r>
            <a:r>
              <a:rPr lang="en-US" b="1" dirty="0" smtClean="0"/>
              <a:t>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3295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1928</TotalTime>
  <Words>1299</Words>
  <Application>Microsoft Macintosh PowerPoint</Application>
  <PresentationFormat>On-screen Show (4:3)</PresentationFormat>
  <Paragraphs>475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Town of Tuxedo</vt:lpstr>
      <vt:lpstr>2014 Recap</vt:lpstr>
      <vt:lpstr>For 2015</vt:lpstr>
      <vt:lpstr>Impact of Planning Miss</vt:lpstr>
      <vt:lpstr>Capital Condition</vt:lpstr>
      <vt:lpstr>Impact of 2014 Audit</vt:lpstr>
      <vt:lpstr>Tax Implication</vt:lpstr>
      <vt:lpstr>2014 Success’s</vt:lpstr>
      <vt:lpstr>2015 Highlights</vt:lpstr>
      <vt:lpstr> Looking Forward</vt:lpstr>
      <vt:lpstr>Summary Page</vt:lpstr>
      <vt:lpstr>Tax Rate Schedule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Town of Tuxedo</dc:title>
  <dc:creator>Michael Rost</dc:creator>
  <cp:lastModifiedBy>Mary F. Graetzer</cp:lastModifiedBy>
  <cp:revision>25</cp:revision>
  <dcterms:created xsi:type="dcterms:W3CDTF">2006-08-16T00:00:00Z</dcterms:created>
  <dcterms:modified xsi:type="dcterms:W3CDTF">2014-11-14T20:05:40Z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ATIntVersion">
    <vt:i4>15</vt:i4>
  </property>
  <property fmtid="{D5CDD505-2E9C-101B-9397-08002B2CF9AE}" pid="3" name="FILEGUID">
    <vt:lpwstr>a551450a-e1e6-47ee-a922-6c3e0a6bf093</vt:lpwstr>
  </property>
  <property fmtid="{D5CDD505-2E9C-101B-9397-08002B2CF9AE}" pid="4" name="MODFILEGUID">
    <vt:lpwstr>261d2db8-727a-41b6-a2b8-da0bbc229003</vt:lpwstr>
  </property>
  <property fmtid="{D5CDD505-2E9C-101B-9397-08002B2CF9AE}" pid="5" name="FILEOWNER">
    <vt:lpwstr>Michael Rost</vt:lpwstr>
  </property>
  <property fmtid="{D5CDD505-2E9C-101B-9397-08002B2CF9AE}" pid="6" name="MODFILEOWNER">
    <vt:lpwstr>E33145</vt:lpwstr>
  </property>
  <property fmtid="{D5CDD505-2E9C-101B-9397-08002B2CF9AE}" pid="7" name="IPPCLASS">
    <vt:i4>1</vt:i4>
  </property>
  <property fmtid="{D5CDD505-2E9C-101B-9397-08002B2CF9AE}" pid="8" name="MODIPPCLASS">
    <vt:i4>1</vt:i4>
  </property>
  <property fmtid="{D5CDD505-2E9C-101B-9397-08002B2CF9AE}" pid="9" name="MACHINEID">
    <vt:lpwstr>NWSL260094</vt:lpwstr>
  </property>
  <property fmtid="{D5CDD505-2E9C-101B-9397-08002B2CF9AE}" pid="10" name="MODMACHINEID">
    <vt:lpwstr>NWSL260094</vt:lpwstr>
  </property>
  <property fmtid="{D5CDD505-2E9C-101B-9397-08002B2CF9AE}" pid="11" name="CURRENTCLASS">
    <vt:lpwstr>Classified - No Category</vt:lpwstr>
  </property>
</Properties>
</file>